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y="5143500" cx="9144000"/>
  <p:notesSz cx="6858000" cy="9144000"/>
  <p:embeddedFontLst>
    <p:embeddedFont>
      <p:font typeface="Playwrite GB J"/>
      <p:regular r:id="rId16"/>
      <p:italic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5F15B0FA-D56C-4F50-BF56-B6AE7A45BFB5}">
  <a:tblStyle styleId="{5F15B0FA-D56C-4F50-BF56-B6AE7A45BFB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font" Target="fonts/PlaywriteGBJ-italic.fntdata"/><Relationship Id="rId16" Type="http://schemas.openxmlformats.org/officeDocument/2006/relationships/font" Target="fonts/PlaywriteGBJ-regular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0ea83d7be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0ea83d7be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a20878c6a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a20878c6a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0ea83d7be8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0ea83d7be8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0ea83d7be8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0ea83d7be8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9fc3b79ff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39fc3b79ff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0ea83d7be8_0_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30ea83d7be8_0_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117bc6a38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117bc6a38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117bc6a38d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117bc6a38d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12a5663cc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312a5663cc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236975" y="203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{5F15B0FA-D56C-4F50-BF56-B6AE7A45BFB5}</a:tableStyleId>
              </a:tblPr>
              <a:tblGrid>
                <a:gridCol w="2476075"/>
                <a:gridCol w="3722800"/>
                <a:gridCol w="2481025"/>
              </a:tblGrid>
              <a:tr h="400925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Autumn </a:t>
                      </a: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2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427775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</a:t>
                      </a:r>
                      <a:r>
                        <a:rPr b="1" lang="en" sz="15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:</a:t>
                      </a: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Why does Christmas matter to Christians?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Christianity: Incarnation/God</a:t>
                      </a: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654550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Christians believe that Jesus is God and that he was born as a baby in Bethlehem.  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The Bible points out that his birth showed he was extraordinary and that he came to bring good news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All Christians celebrate Jesus’ birth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Christians around the world celebrate the birth of Jesus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457200" marR="88900" rtl="0" algn="l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advent     	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   gospel      	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  nativity   	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 tradition  	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incarnation    	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      symbolise       	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           Big Frieze</a:t>
                      </a:r>
                      <a:endParaRPr sz="7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325" y="2250625"/>
            <a:ext cx="2190750" cy="2190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Google Shape;60;p14"/>
          <p:cNvGraphicFramePr/>
          <p:nvPr/>
        </p:nvGraphicFramePr>
        <p:xfrm>
          <a:off x="236975" y="203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{5F15B0FA-D56C-4F50-BF56-B6AE7A45BFB5}</a:tableStyleId>
              </a:tblPr>
              <a:tblGrid>
                <a:gridCol w="2476075"/>
                <a:gridCol w="3722800"/>
                <a:gridCol w="2481025"/>
              </a:tblGrid>
              <a:tr h="400925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Autumn 2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427775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</a:t>
                      </a:r>
                      <a:r>
                        <a:rPr b="1" lang="en" sz="15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:</a:t>
                      </a: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Why does Christmas matter to Christians?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Christianity: Incarnation/God  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654550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Christians believe that Jesus is God and that he was born as a baby in Bethlehem.  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The Bible points out that his birth showed he was extraordinary and that he came to bring good news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All Christians celebrate Jesus’ birth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Christians around the world celebrate the birth of Jesus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457200" marR="88900" rtl="0" algn="l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advent     	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   gospel      	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  nativity   	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 tradition  	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incarnation    	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      symbolise       	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           Big Frieze</a:t>
                      </a:r>
                      <a:endParaRPr sz="7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325" y="2250625"/>
            <a:ext cx="2190750" cy="2190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5"/>
          <p:cNvGraphicFramePr/>
          <p:nvPr/>
        </p:nvGraphicFramePr>
        <p:xfrm>
          <a:off x="232050" y="61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{5F15B0FA-D56C-4F50-BF56-B6AE7A45BFB5}</a:tableStyleId>
              </a:tblPr>
              <a:tblGrid>
                <a:gridCol w="2476075"/>
                <a:gridCol w="3722800"/>
                <a:gridCol w="2481025"/>
              </a:tblGrid>
              <a:tr h="378725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Autumn 2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History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692825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</a:t>
                      </a:r>
                      <a:r>
                        <a:rPr b="1" lang="en" sz="15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:</a:t>
                      </a: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Why did the Gunpowder Plot happen? 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Remember, Remember!</a:t>
                      </a: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580950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 sz="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</a:t>
                      </a:r>
                      <a:r>
                        <a:rPr lang="en" sz="15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the significance of Guy Fawkes. </a:t>
                      </a:r>
                      <a:endParaRPr sz="15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21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Playwrite GB J"/>
                        <a:buChar char="●"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the original cause of the carnival and the impact that this has had on the town.</a:t>
                      </a:r>
                      <a:endParaRPr sz="15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21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Playwrite GB J"/>
                        <a:buChar char="●"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why the Gunpowder Plot happened</a:t>
                      </a:r>
                      <a:endParaRPr sz="15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21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Playwrite GB J"/>
                        <a:buChar char="●"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who Henry VIII was and why he chose to separate from the Catholic Church</a:t>
                      </a:r>
                      <a:endParaRPr sz="15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4572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457200" marR="88900" rtl="0" algn="l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      gunpowder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            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plot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Carnival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Reformation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Tudor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Catholic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Church of England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descr="Conspirators of 17th century Gunpowder Plot (Provided by Getty Images)" id="67" name="Google Shape;6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550" y="1781663"/>
            <a:ext cx="2185175" cy="12729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Google Shape;72;p16"/>
          <p:cNvGraphicFramePr/>
          <p:nvPr/>
        </p:nvGraphicFramePr>
        <p:xfrm>
          <a:off x="159050" y="76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{5F15B0FA-D56C-4F50-BF56-B6AE7A45BFB5}</a:tableStyleId>
              </a:tblPr>
              <a:tblGrid>
                <a:gridCol w="2476075"/>
                <a:gridCol w="3722800"/>
                <a:gridCol w="2481025"/>
              </a:tblGrid>
              <a:tr h="342600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Autumn 2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Science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447675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</a:t>
                      </a:r>
                      <a:r>
                        <a:rPr b="1" lang="en" sz="15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:</a:t>
                      </a: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is an animal?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Animals including humans</a:t>
                      </a: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4053375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animals, including humans, have offspring which grow into adults. 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the young of some animals don’t look like their parents 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the basic needs of animals, including humans, for survival are: water, food, air, and shelter. 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grow into healthy adults, animals, including humans, need exercise, the right amounts of different types of food and good hygiene.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457200" marR="88900" rtl="0" algn="l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offspring 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reproduction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growth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adult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toddler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old person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survival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hygiene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food types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73" name="Google Shape;7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1988" y="1549850"/>
            <a:ext cx="1647825" cy="2305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7"/>
          <p:cNvGraphicFramePr/>
          <p:nvPr/>
        </p:nvGraphicFramePr>
        <p:xfrm>
          <a:off x="159050" y="76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{5F15B0FA-D56C-4F50-BF56-B6AE7A45BFB5}</a:tableStyleId>
              </a:tblPr>
              <a:tblGrid>
                <a:gridCol w="2476075"/>
                <a:gridCol w="3722800"/>
                <a:gridCol w="2481025"/>
              </a:tblGrid>
              <a:tr h="342600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Autumn 2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Science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447675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</a:t>
                      </a:r>
                      <a:r>
                        <a:rPr b="1" lang="en" sz="15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:</a:t>
                      </a: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is an animal?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Animals including humans  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4053375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animals, including humans, have offspring which grow into adults. 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the young of some animals don’t look like their parents 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the basic needs of animals, including humans, for survival are: water, food, air, and shelter. 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grow into healthy adults, animals, including humans, need exercise, the right amounts of different types of food and good hygiene.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457200" marR="88900" rtl="0" algn="l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offspring 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reproduction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growth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adult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toddler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old person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survival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hygiene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food types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79" name="Google Shape;7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1988" y="1549850"/>
            <a:ext cx="1647825" cy="2305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8"/>
          <p:cNvGraphicFramePr/>
          <p:nvPr/>
        </p:nvGraphicFramePr>
        <p:xfrm>
          <a:off x="159050" y="76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{5F15B0FA-D56C-4F50-BF56-B6AE7A45BFB5}</a:tableStyleId>
              </a:tblPr>
              <a:tblGrid>
                <a:gridCol w="2476075"/>
                <a:gridCol w="3722800"/>
                <a:gridCol w="2481025"/>
              </a:tblGrid>
              <a:tr h="342600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Autumn 2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Music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447675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Enquiry: What is </a:t>
                      </a: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pitch</a:t>
                      </a: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?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Tuned Percussion - Musical Me</a:t>
                      </a: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4053375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understand and practise reading different symbols to show pitch. 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sing and draw pitch patterns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read and understand the notation for the song ‘Once a Man Fell in a Well.’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use a tuned percussion instrument to play a song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complete the notation for a short song using a three line stave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457200" marR="88900" rtl="0" algn="l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pitch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notation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tuned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ercussion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stave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descr="Music Note Silhouette Free Stock Photo - Public Domain Pictures" id="85" name="Google Shape;8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0792" y="1871117"/>
            <a:ext cx="2124450" cy="161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9"/>
          <p:cNvGraphicFramePr/>
          <p:nvPr/>
        </p:nvGraphicFramePr>
        <p:xfrm>
          <a:off x="159050" y="76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{5F15B0FA-D56C-4F50-BF56-B6AE7A45BFB5}</a:tableStyleId>
              </a:tblPr>
              <a:tblGrid>
                <a:gridCol w="2476075"/>
                <a:gridCol w="3722800"/>
                <a:gridCol w="2481025"/>
              </a:tblGrid>
              <a:tr h="342600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Autumn 2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Computing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447675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Enquiry: How can we capture and edit photographs?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Digital </a:t>
                      </a: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photography</a:t>
                      </a: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</a:t>
                      </a: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4053375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use a digital device to take a photograph. 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make choices when taking a 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photograph.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describe what makes a good photograph. 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describe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how photographs can be 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improved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. 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To use tools to change an image. 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429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recognise that photos can be changed. 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457200" marR="88900" rtl="0" algn="l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capture</a:t>
                      </a:r>
                      <a:endParaRPr sz="10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portrait</a:t>
                      </a:r>
                      <a:endParaRPr sz="10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landscape</a:t>
                      </a:r>
                      <a:endParaRPr sz="10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format</a:t>
                      </a:r>
                      <a:endParaRPr sz="10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composed</a:t>
                      </a:r>
                      <a:endParaRPr sz="10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photographer</a:t>
                      </a:r>
                      <a:endParaRPr sz="10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composing</a:t>
                      </a:r>
                      <a:endParaRPr sz="10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light </a:t>
                      </a:r>
                      <a:endParaRPr sz="10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focus</a:t>
                      </a:r>
                      <a:endParaRPr sz="10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artificial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</a:t>
                      </a:r>
                      <a:endParaRPr sz="11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autofocus</a:t>
                      </a:r>
                      <a:endParaRPr sz="11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91" name="Google Shape;9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2550" y="1858550"/>
            <a:ext cx="2190750" cy="180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6" name="Google Shape;96;p20"/>
          <p:cNvGraphicFramePr/>
          <p:nvPr/>
        </p:nvGraphicFramePr>
        <p:xfrm>
          <a:off x="159050" y="76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{5F15B0FA-D56C-4F50-BF56-B6AE7A45BFB5}</a:tableStyleId>
              </a:tblPr>
              <a:tblGrid>
                <a:gridCol w="2476075"/>
                <a:gridCol w="3722800"/>
                <a:gridCol w="2481025"/>
              </a:tblGrid>
              <a:tr h="342600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Autumn 2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PSHE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447675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Enquiry: </a:t>
                      </a:r>
                      <a:endParaRPr b="1" sz="12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does our character </a:t>
                      </a: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shape</a:t>
                      </a: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our world?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Celebrate </a:t>
                      </a: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4053375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07975" lvl="0" marL="457200" rtl="0" algn="l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250"/>
                        <a:buFont typeface="Playwrite GB J"/>
                        <a:buChar char="●"/>
                      </a:pP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we all have different character strengths and these are </a:t>
                      </a: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something</a:t>
                      </a: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to </a:t>
                      </a: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celebrate</a:t>
                      </a: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. </a:t>
                      </a:r>
                      <a:endParaRPr sz="12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0797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250"/>
                        <a:buFont typeface="Playwrite GB J"/>
                        <a:buChar char="●"/>
                      </a:pP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Discussing how character strengths can be </a:t>
                      </a: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genetic</a:t>
                      </a: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and through experiences. </a:t>
                      </a:r>
                      <a:endParaRPr sz="12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0797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250"/>
                        <a:buFont typeface="Playwrite GB J"/>
                        <a:buChar char="●"/>
                      </a:pP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About love and kindness as a character strength. </a:t>
                      </a:r>
                      <a:endParaRPr sz="12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0797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250"/>
                        <a:buFont typeface="Playwrite GB J"/>
                        <a:buChar char="●"/>
                      </a:pP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About bravery and honesty as a character strength. </a:t>
                      </a:r>
                      <a:endParaRPr sz="12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0797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250"/>
                        <a:buFont typeface="Playwrite GB J"/>
                        <a:buChar char="●"/>
                      </a:pP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Exploring and learning as a character strength. </a:t>
                      </a:r>
                      <a:endParaRPr sz="12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0797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250"/>
                        <a:buFont typeface="Playwrite GB J"/>
                        <a:buChar char="●"/>
                      </a:pP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Teamwork and behaviour as a character strength. </a:t>
                      </a:r>
                      <a:endParaRPr sz="12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0797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250"/>
                        <a:buFont typeface="Playwrite GB J"/>
                        <a:buChar char="●"/>
                      </a:pP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Love of life and our </a:t>
                      </a: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world</a:t>
                      </a: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as a character strength. </a:t>
                      </a:r>
                      <a:endParaRPr sz="12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unique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special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strength 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spotting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n</a:t>
                      </a: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europlasticity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grow</a:t>
                      </a: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97" name="Google Shape;9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8850" y="1920275"/>
            <a:ext cx="1809750" cy="1866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21"/>
          <p:cNvGraphicFramePr/>
          <p:nvPr/>
        </p:nvGraphicFramePr>
        <p:xfrm>
          <a:off x="159050" y="76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{5F15B0FA-D56C-4F50-BF56-B6AE7A45BFB5}</a:tableStyleId>
              </a:tblPr>
              <a:tblGrid>
                <a:gridCol w="2476075"/>
                <a:gridCol w="3722800"/>
                <a:gridCol w="2481025"/>
              </a:tblGrid>
              <a:tr h="342600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Autumn 2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PE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447675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Enquiry: </a:t>
                      </a:r>
                      <a:endParaRPr b="1" sz="12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can we develop our </a:t>
                      </a: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fundamental</a:t>
                      </a: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ball skills?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Ball Skills</a:t>
                      </a: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4053375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39725" lvl="0" marL="457200" rtl="0" algn="l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750"/>
                        <a:buFont typeface="Playwrite GB J"/>
                        <a:buChar char="●"/>
                      </a:pPr>
                      <a:r>
                        <a:rPr lang="en" sz="17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roll a ball to hit a target.</a:t>
                      </a:r>
                      <a:endParaRPr sz="17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3972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750"/>
                        <a:buFont typeface="Playwrite GB J"/>
                        <a:buChar char="●"/>
                      </a:pPr>
                      <a:r>
                        <a:rPr lang="en" sz="17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develop stopping a rolling ball.</a:t>
                      </a:r>
                      <a:endParaRPr sz="17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3972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750"/>
                        <a:buFont typeface="Playwrite GB J"/>
                        <a:buChar char="●"/>
                      </a:pPr>
                      <a:r>
                        <a:rPr lang="en" sz="17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Develop a dribbling ball with your feet.</a:t>
                      </a:r>
                      <a:endParaRPr sz="17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3972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750"/>
                        <a:buFont typeface="Playwrite GB J"/>
                        <a:buChar char="●"/>
                      </a:pPr>
                      <a:r>
                        <a:rPr lang="en" sz="17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develop kicking a ball. </a:t>
                      </a:r>
                      <a:endParaRPr sz="17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3972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750"/>
                        <a:buFont typeface="Playwrite GB J"/>
                        <a:buChar char="●"/>
                      </a:pPr>
                      <a:r>
                        <a:rPr lang="en" sz="17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develop throwing and catching. </a:t>
                      </a:r>
                      <a:endParaRPr sz="17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3972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750"/>
                        <a:buFont typeface="Playwrite GB J"/>
                        <a:buChar char="●"/>
                      </a:pPr>
                      <a:r>
                        <a:rPr lang="en" sz="17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develop dribbling a ball with your hands.</a:t>
                      </a:r>
                      <a:endParaRPr sz="17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457200" marR="88900" rtl="0" algn="l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throwing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catching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rolling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target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dribbling 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7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103" name="Google Shape;10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1875" y="1831462"/>
            <a:ext cx="2196424" cy="1552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