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embeddedFontLst>
    <p:embeddedFont>
      <p:font typeface="Playwrite GB J"/>
      <p:regular r:id="rId14"/>
      <p: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A531507-92F8-4245-984F-87BC457FD391}">
  <a:tblStyle styleId="{DA531507-92F8-4245-984F-87BC457FD39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PlaywriteGBJ-italic.fntdata"/><Relationship Id="rId14" Type="http://schemas.openxmlformats.org/officeDocument/2006/relationships/font" Target="fonts/PlaywriteGBJ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0ea83d7be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0ea83d7be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0ea83d7be8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0ea83d7be8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0ea83d7be8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0ea83d7be8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0ea83d7be8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0ea83d7be8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23a513220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23a513220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b1a4d5f94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b1a4d5f94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12a5663cc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12a5663cc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236975" y="20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4009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277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Who made the world?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Christianity: Creation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65455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story of creation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the story of creation fits into the ‘big story’ of the Bible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use Art to represent the story of creation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think about gratitude for the world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show gratitude in different ways</a:t>
                      </a:r>
                      <a:endParaRPr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Creation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God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Adam and Eve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Bible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Gratitude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Vector graphics of abstract Earth drawing with surrounding planets ..."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575" y="1710825"/>
            <a:ext cx="1873925" cy="1873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4"/>
          <p:cNvGraphicFramePr/>
          <p:nvPr/>
        </p:nvGraphicFramePr>
        <p:xfrm>
          <a:off x="232050" y="61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787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Geography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69282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</a:t>
                      </a:r>
                      <a:r>
                        <a:rPr b="1" lang="en" sz="15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:</a:t>
                      </a: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Why is Bridgwater special and who wants to live here?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Bridgwater is Special!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58095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385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to collect data about a town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38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is an aerial view and how to use them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38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difference between physical and human features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38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significance of features of Bridgwater 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38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Playwrite GB J"/>
                        <a:buChar char="●"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to design our own town map</a:t>
                      </a:r>
                      <a:endParaRPr sz="15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Data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Aerial view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Physical feature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Human feature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Map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50800" marR="508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Key 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File:TA postcode area map.svg - Wikimedia Commons"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7925" y="2093750"/>
            <a:ext cx="2231250" cy="156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5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5725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 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848450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endParaRPr b="1" sz="16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can different materials be used for a specific purpose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Materials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692500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7500" lvl="0" marL="45720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Naming materials</a:t>
                      </a:r>
                      <a:endParaRPr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7500" lvl="0" marL="457200" marR="889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The properties of materials </a:t>
                      </a:r>
                      <a:endParaRPr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7500" lvl="0" marL="457200" marR="889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Uses of materials </a:t>
                      </a:r>
                      <a:endParaRPr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marR="889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materials can change shape </a:t>
                      </a:r>
                      <a:endParaRPr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298450" lvl="0" marL="457200" marR="889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Playwrite GB J"/>
                        <a:buChar char="●"/>
                      </a:pPr>
                      <a:r>
                        <a:rPr lang="en">
                          <a:solidFill>
                            <a:srgbClr val="000000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Investigation skills </a:t>
                      </a:r>
                      <a:endParaRPr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457200" marR="88900" rtl="0" algn="l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rgbClr val="000000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Wood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Metal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Plastic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Glass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Brick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Rock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Paper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Cardboard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Material 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Squash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Bend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Twist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Stretch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Waterproof</a:t>
                      </a:r>
                      <a:endParaRPr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475" y="1909125"/>
            <a:ext cx="2154250" cy="215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16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r>
                        <a:rPr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can I use my voice to perform a composition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Singing: Theme ‘On this island’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7025" lvl="0" marL="457200" rtl="0" algn="l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550"/>
                        <a:buFont typeface="Playwrite GB J"/>
                        <a:buChar char="●"/>
                      </a:pPr>
                      <a:r>
                        <a:rPr lang="en" sz="15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learn to sign a British folk song</a:t>
                      </a:r>
                      <a:endParaRPr sz="15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70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550"/>
                        <a:buFont typeface="Playwrite GB J"/>
                        <a:buChar char="●"/>
                      </a:pPr>
                      <a:r>
                        <a:rPr lang="en" sz="15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practise and perform a song relating to the countryside. </a:t>
                      </a:r>
                      <a:endParaRPr sz="15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70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550"/>
                        <a:buFont typeface="Playwrite GB J"/>
                        <a:buChar char="●"/>
                      </a:pPr>
                      <a:r>
                        <a:rPr lang="en" sz="15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practise and perform a song relating to the city.</a:t>
                      </a:r>
                      <a:endParaRPr sz="15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70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550"/>
                        <a:buFont typeface="Playwrite GB J"/>
                        <a:buChar char="●"/>
                      </a:pPr>
                      <a:r>
                        <a:rPr lang="en" sz="15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create symbols to represent sounds. </a:t>
                      </a:r>
                      <a:endParaRPr sz="15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270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550"/>
                        <a:buFont typeface="Playwrite GB J"/>
                        <a:buChar char="●"/>
                      </a:pPr>
                      <a:r>
                        <a:rPr lang="en" sz="15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develop and perform a musical composition.</a:t>
                      </a:r>
                      <a:endParaRPr sz="15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 sz="13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Folk song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Perform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Pitch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Lyrics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Collaborate </a:t>
                      </a:r>
                      <a:endParaRPr sz="10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Communicate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Composition 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Dynamics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Notation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900" y="1906350"/>
            <a:ext cx="2096200" cy="180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7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Computing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What can pictograms be used for? How can we create one?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Data and Information - 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Pictograms 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we can count and compare objects using tally charts. 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That objects can be represented as pictures. </a:t>
                      </a:r>
                      <a:endParaRPr sz="11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to create a pictogram.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is an attribute?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to select objects by attribute and make comparisons. 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That people can be described by attributes and use this to compare.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to create a ‘block diagram’. </a:t>
                      </a:r>
                      <a:endParaRPr sz="12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3655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700"/>
                        <a:buFont typeface="Playwrite GB J"/>
                        <a:buChar char="●"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Share their data and and discuss findings as well as discussing when it is ok to share their data.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tally chart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organise 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more than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less than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pictogram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attribute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computer program  </a:t>
                      </a:r>
                      <a:endParaRPr sz="16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0547" y="1889547"/>
            <a:ext cx="2039950" cy="184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8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42600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8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PSHE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447675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endParaRPr b="1" sz="12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does our character shape our world?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Celebrate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0533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we all have different character strengths and these are something to celebrate.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Discussing how character strengths can be genetic and through experiences.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About love and kindness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About bravery and honesty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Exploring and learning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Teamwork and behaviour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0797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250"/>
                        <a:buFont typeface="Playwrite GB J"/>
                        <a:buChar char="●"/>
                      </a:pPr>
                      <a:r>
                        <a:rPr lang="en" sz="12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Love of life and our world as a character strength. </a:t>
                      </a:r>
                      <a:endParaRPr sz="12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unique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special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strength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spotting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neuroplasticity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grow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85" name="Google Shape;8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850" y="1920275"/>
            <a:ext cx="1809750" cy="186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9"/>
          <p:cNvGraphicFramePr/>
          <p:nvPr/>
        </p:nvGraphicFramePr>
        <p:xfrm>
          <a:off x="159050" y="7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{DA531507-92F8-4245-984F-87BC457FD391}</a:tableStyleId>
              </a:tblPr>
              <a:tblGrid>
                <a:gridCol w="2476075"/>
                <a:gridCol w="3722800"/>
                <a:gridCol w="2481025"/>
              </a:tblGrid>
              <a:tr h="367525">
                <a:tc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800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Spring 1</a:t>
                      </a:r>
                      <a:endParaRPr b="1" sz="18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2200" u="sng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</a:t>
                      </a:r>
                      <a:endParaRPr sz="1100" u="sng"/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hMerge="1"/>
              </a:tr>
              <a:tr h="808550">
                <a:tc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Enquiry: </a:t>
                      </a:r>
                      <a:endParaRPr b="1" sz="12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can use our body and movements to tell a story and perform</a:t>
                      </a:r>
                      <a:endParaRPr sz="1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88900" marR="88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Dance</a:t>
                      </a:r>
                      <a:r>
                        <a:rPr lang="en" sz="2200" u="sng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   </a:t>
                      </a:r>
                      <a:endParaRPr sz="2200" u="sng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722875"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will I learn?</a:t>
                      </a:r>
                      <a:endParaRPr b="1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remember, repeat and link actions to tell a story of a dance. </a:t>
                      </a:r>
                      <a:endParaRPr sz="13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How dynamics can be used to show an idea. </a:t>
                      </a:r>
                      <a:endParaRPr sz="13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remember, repeat and copy actions using facial expressions to show different characters. </a:t>
                      </a:r>
                      <a:endParaRPr sz="13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explore pathways and levels. </a:t>
                      </a:r>
                      <a:endParaRPr sz="13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create and perform unison, mirroring with a partner.</a:t>
                      </a:r>
                      <a:endParaRPr sz="1350">
                        <a:solidFill>
                          <a:srgbClr val="222222"/>
                        </a:solidFill>
                        <a:highlight>
                          <a:srgbClr val="FFFFFF"/>
                        </a:highlight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-314325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22222"/>
                        </a:buClr>
                        <a:buSzPts val="1350"/>
                        <a:buFont typeface="Playwrite GB J"/>
                        <a:buChar char="●"/>
                      </a:pPr>
                      <a:r>
                        <a:rPr lang="en" sz="1350">
                          <a:solidFill>
                            <a:srgbClr val="222222"/>
                          </a:solidFill>
                          <a:highlight>
                            <a:srgbClr val="FFFFFF"/>
                          </a:highlight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To remember and repeat action and dance as a group.</a:t>
                      </a:r>
                      <a:endParaRPr sz="1300">
                        <a:solidFill>
                          <a:schemeClr val="dk1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8890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What words will I use? </a:t>
                      </a:r>
                      <a:endParaRPr b="1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Unison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Mirroring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Levels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Pathways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Actions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Dynamics </a:t>
                      </a:r>
                      <a:endParaRPr sz="21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150">
                          <a:solidFill>
                            <a:srgbClr val="222222"/>
                          </a:solidFill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Patterns </a:t>
                      </a:r>
                      <a:endParaRPr sz="1750">
                        <a:solidFill>
                          <a:srgbClr val="222222"/>
                        </a:solidFill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0" marB="0" marR="63500" marL="63500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91" name="Google Shape;91;p19"/>
          <p:cNvPicPr preferRelativeResize="0"/>
          <p:nvPr/>
        </p:nvPicPr>
        <p:blipFill>
          <a:blip r:embed="rId3">
            <a:alphaModFix amt="85000"/>
          </a:blip>
          <a:stretch>
            <a:fillRect/>
          </a:stretch>
        </p:blipFill>
        <p:spPr>
          <a:xfrm>
            <a:off x="583056" y="1828088"/>
            <a:ext cx="1645875" cy="216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