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5" r:id="rId4"/>
  </p:sldMasterIdLst>
  <p:notesMasterIdLst>
    <p:notesMasterId r:id="rId10"/>
  </p:notesMasterIdLst>
  <p:handoutMasterIdLst>
    <p:handoutMasterId r:id="rId11"/>
  </p:handoutMasterIdLst>
  <p:sldIdLst>
    <p:sldId id="1866" r:id="rId5"/>
    <p:sldId id="1870" r:id="rId6"/>
    <p:sldId id="1873" r:id="rId7"/>
    <p:sldId id="1877" r:id="rId8"/>
    <p:sldId id="1876" r:id="rId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ines theme" id="{EE9670AD-028C-4190-AAA8-2AF0F3B1E372}">
          <p14:sldIdLst>
            <p14:sldId id="1866"/>
            <p14:sldId id="1870"/>
            <p14:sldId id="1873"/>
            <p14:sldId id="1877"/>
            <p14:sldId id="18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6DC"/>
    <a:srgbClr val="ECE0D4"/>
    <a:srgbClr val="D1B497"/>
    <a:srgbClr val="E3D1BF"/>
    <a:srgbClr val="AA673C"/>
    <a:srgbClr val="6A6967"/>
    <a:srgbClr val="C19C84"/>
    <a:srgbClr val="F8EBE0"/>
    <a:srgbClr val="FF2625"/>
    <a:srgbClr val="007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5" autoAdjust="0"/>
    <p:restoredTop sz="94641" autoAdjust="0"/>
  </p:normalViewPr>
  <p:slideViewPr>
    <p:cSldViewPr snapToGrid="0">
      <p:cViewPr varScale="1">
        <p:scale>
          <a:sx n="68" d="100"/>
          <a:sy n="68" d="100"/>
        </p:scale>
        <p:origin x="840" y="54"/>
      </p:cViewPr>
      <p:guideLst>
        <p:guide orient="horz" pos="2160"/>
        <p:guide pos="480"/>
        <p:guide pos="7200"/>
        <p:guide pos="4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184"/>
    </p:cViewPr>
  </p:sorterViewPr>
  <p:notesViewPr>
    <p:cSldViewPr snapToGrid="0">
      <p:cViewPr varScale="1">
        <p:scale>
          <a:sx n="48" d="100"/>
          <a:sy n="48" d="100"/>
        </p:scale>
        <p:origin x="182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Ashworth" userId="2e3ac5562c8bdfa4" providerId="LiveId" clId="{871E18F0-ECFA-4A34-8A9B-3DC4EAA4EBC9}"/>
    <pc:docChg chg="modSld">
      <pc:chgData name="Jenny Ashworth" userId="2e3ac5562c8bdfa4" providerId="LiveId" clId="{871E18F0-ECFA-4A34-8A9B-3DC4EAA4EBC9}" dt="2024-10-09T10:02:16.936" v="25" actId="14100"/>
      <pc:docMkLst>
        <pc:docMk/>
      </pc:docMkLst>
      <pc:sldChg chg="modSp mod">
        <pc:chgData name="Jenny Ashworth" userId="2e3ac5562c8bdfa4" providerId="LiveId" clId="{871E18F0-ECFA-4A34-8A9B-3DC4EAA4EBC9}" dt="2024-10-09T10:01:54.277" v="20" actId="20577"/>
        <pc:sldMkLst>
          <pc:docMk/>
          <pc:sldMk cId="2701910104" sldId="1870"/>
        </pc:sldMkLst>
        <pc:spChg chg="mod">
          <ac:chgData name="Jenny Ashworth" userId="2e3ac5562c8bdfa4" providerId="LiveId" clId="{871E18F0-ECFA-4A34-8A9B-3DC4EAA4EBC9}" dt="2024-10-09T10:01:54.277" v="20" actId="20577"/>
          <ac:spMkLst>
            <pc:docMk/>
            <pc:sldMk cId="2701910104" sldId="1870"/>
            <ac:spMk id="3" creationId="{EF99585A-5E1F-40FA-8E64-BB4F04611657}"/>
          </ac:spMkLst>
        </pc:spChg>
      </pc:sldChg>
      <pc:sldChg chg="modSp mod">
        <pc:chgData name="Jenny Ashworth" userId="2e3ac5562c8bdfa4" providerId="LiveId" clId="{871E18F0-ECFA-4A34-8A9B-3DC4EAA4EBC9}" dt="2024-10-09T10:02:16.936" v="25" actId="14100"/>
        <pc:sldMkLst>
          <pc:docMk/>
          <pc:sldMk cId="261615471" sldId="1873"/>
        </pc:sldMkLst>
        <pc:spChg chg="mod">
          <ac:chgData name="Jenny Ashworth" userId="2e3ac5562c8bdfa4" providerId="LiveId" clId="{871E18F0-ECFA-4A34-8A9B-3DC4EAA4EBC9}" dt="2024-10-09T10:02:16.936" v="25" actId="14100"/>
          <ac:spMkLst>
            <pc:docMk/>
            <pc:sldMk cId="261615471" sldId="1873"/>
            <ac:spMk id="2" creationId="{9B8BBDC7-B590-43B7-BBD0-3A247210E1AC}"/>
          </ac:spMkLst>
        </pc:spChg>
        <pc:spChg chg="mod">
          <ac:chgData name="Jenny Ashworth" userId="2e3ac5562c8bdfa4" providerId="LiveId" clId="{871E18F0-ECFA-4A34-8A9B-3DC4EAA4EBC9}" dt="2024-10-09T10:02:12.893" v="24" actId="1076"/>
          <ac:spMkLst>
            <pc:docMk/>
            <pc:sldMk cId="261615471" sldId="1873"/>
            <ac:spMk id="8" creationId="{E70FA737-AD1C-47EE-9777-37A7095BC3B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C79A4-0B25-469F-9B41-E1B92476C6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F87740-790C-4B8E-8BDF-37374E5C19A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EE06D-E2C5-4DF1-B3C1-8E9169AAB10D}" type="datetimeFigureOut">
              <a:rPr lang="en-US" smtClean="0"/>
              <a:t>10/9/2024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8AAF8-731F-4C2E-B690-3086B25AFC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1C11FA-B74B-44E5-9E55-A45B9911BEF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E2F40-54C0-4227-BA47-31BF544EF9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744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FA4671F7-4D2C-4B1E-AED7-24676BE8B4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842D7-C728-4EBD-982B-B8BE79E4DBBE}" type="slidenum">
              <a:rPr lang="en-US" altLang="en-US"/>
              <a:pPr eaLnBrk="1" hangingPunct="1"/>
              <a:t>1</a:t>
            </a:fld>
            <a:endParaRPr lang="en-US" altLang="en-US" dirty="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8E83BD0-7AE4-4323-9047-FC368929C5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FDECF5EC-C5EC-4723-8F4F-A75A20018F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814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9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57007FCA-3EC9-46F6-BE85-2DE9F97B48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3" name="Title 381">
            <a:extLst>
              <a:ext uri="{FF2B5EF4-FFF2-40B4-BE49-F238E27FC236}">
                <a16:creationId xmlns:a16="http://schemas.microsoft.com/office/drawing/2014/main" id="{219026B8-F099-4229-B446-9FE2B966B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656" y="2304288"/>
            <a:ext cx="7022592" cy="2258568"/>
          </a:xfr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lang="en-US" sz="4800" b="1">
                <a:solidFill>
                  <a:schemeClr val="accent4">
                    <a:lumMod val="75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algn="ctr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99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4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0" y="715963"/>
            <a:ext cx="4572000" cy="5113336"/>
          </a:xfrm>
        </p:spPr>
        <p:txBody>
          <a:bodyPr/>
          <a:lstStyle>
            <a:lvl1pPr algn="ctr">
              <a:buNone/>
              <a:defRPr sz="16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498076-A8F2-48B0-807A-C402BDA60D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074048"/>
            <a:ext cx="6407956" cy="178395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CF9E2C1-844F-4C0E-A423-111C77AEE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08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/>
            </a:lvl1pPr>
            <a:lvl2pPr marL="283464" indent="-283464">
              <a:spcBef>
                <a:spcPts val="1000"/>
              </a:spcBef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 hidden="1">
            <a:extLst>
              <a:ext uri="{FF2B5EF4-FFF2-40B4-BE49-F238E27FC236}">
                <a16:creationId xmlns:a16="http://schemas.microsoft.com/office/drawing/2014/main" id="{295740BA-9B4E-4B38-827D-32544CDF75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892800"/>
            <a:ext cx="12192000" cy="9652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9C593AE-D9D2-42FE-A240-F97D187261D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327681"/>
            <a:ext cx="5496910" cy="1530320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9AA0A799-2244-4DB2-ACAB-F6DA87A7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tx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834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Dar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2252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192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57700" y="1905000"/>
            <a:ext cx="7219043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05C4425-09AC-4097-B868-D49C9D64C8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03"/>
            <a:ext cx="3720664" cy="6857194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C6104E15-F449-422E-973A-1899DDF43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699" y="715961"/>
            <a:ext cx="7219043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96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0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Oran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901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64887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781D833-01F3-4F75-8F62-D60039CA37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45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AB818C-9403-4CA7-8FC5-347DDE455E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356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858EEFF-117E-4B86-B6B2-CD8F71AA8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 hidden="1">
            <a:extLst>
              <a:ext uri="{FF2B5EF4-FFF2-40B4-BE49-F238E27FC236}">
                <a16:creationId xmlns:a16="http://schemas.microsoft.com/office/drawing/2014/main" id="{D0B12BD8-7E23-4DB3-9F3C-68F6FF145E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72650" y="0"/>
            <a:ext cx="2419350" cy="261937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85143907-CDEB-455C-878E-7AE28AF7D2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5418919" y="0"/>
            <a:ext cx="6407956" cy="17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27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t>10/9/2024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832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10/9/2024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899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7" r:id="rId5"/>
    <p:sldLayoutId id="2147483710" r:id="rId6"/>
    <p:sldLayoutId id="2147483716" r:id="rId7"/>
    <p:sldLayoutId id="2147483718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b.watch/v5L0aXE0k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68E5CF-FC82-40DA-8E6D-0BFF887BD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4704" y="3767328"/>
            <a:ext cx="7022592" cy="2258568"/>
          </a:xfrm>
        </p:spPr>
        <p:txBody>
          <a:bodyPr anchor="ctr">
            <a:normAutofit/>
          </a:bodyPr>
          <a:lstStyle/>
          <a:p>
            <a:r>
              <a:rPr lang="en-US" sz="4000" dirty="0"/>
              <a:t>Parents &amp; Friends Association </a:t>
            </a:r>
            <a:br>
              <a:rPr lang="en-US" sz="4000" dirty="0"/>
            </a:br>
            <a:r>
              <a:rPr lang="en-US" sz="4000" dirty="0"/>
              <a:t>Chair’s Report </a:t>
            </a:r>
            <a:r>
              <a:rPr lang="en-US" sz="4000" dirty="0">
                <a:hlinkClick r:id="rId3"/>
              </a:rPr>
              <a:t>2023-24</a:t>
            </a:r>
            <a:endParaRPr lang="en-US" sz="4000" dirty="0"/>
          </a:p>
        </p:txBody>
      </p:sp>
      <p:pic>
        <p:nvPicPr>
          <p:cNvPr id="3" name="Picture 2" descr="A logo for a nursery&#10;&#10;Description automatically generated">
            <a:extLst>
              <a:ext uri="{FF2B5EF4-FFF2-40B4-BE49-F238E27FC236}">
                <a16:creationId xmlns:a16="http://schemas.microsoft.com/office/drawing/2014/main" id="{B521880C-0485-76C9-BEE4-DC5927B844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2624" y="144780"/>
            <a:ext cx="2529840" cy="319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9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037412-7BC5-4AAA-8ED5-FC377A84C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4428" y="1150941"/>
            <a:ext cx="7219043" cy="1189037"/>
          </a:xfrm>
        </p:spPr>
        <p:txBody>
          <a:bodyPr>
            <a:normAutofit/>
          </a:bodyPr>
          <a:lstStyle/>
          <a:p>
            <a:r>
              <a:rPr lang="en-US" sz="6000" dirty="0"/>
              <a:t>Our successes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24428" y="2430459"/>
            <a:ext cx="8468868" cy="3276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Successful events supported by staff and parents, loved by children – Carols by Candlelight, Disco, Summer Fair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Introduction of online ticketing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Establishment and growth of </a:t>
            </a:r>
            <a:r>
              <a:rPr lang="en-US" b="0" dirty="0" err="1"/>
              <a:t>Easyfundraising</a:t>
            </a:r>
            <a:r>
              <a:rPr lang="en-US" b="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New initiatives – Fund-raisin, disco tuck shop, business match giving, World Book Day book sale, Easter competition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Reaching our target to purchase the Reading Lodge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Great support from PFA link staff member (Mrs Hall!) and school SLT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Small committee – big impact on our children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pic>
        <p:nvPicPr>
          <p:cNvPr id="2" name="Picture 1" descr="A logo for a nursery&#10;&#10;Description automatically generated">
            <a:extLst>
              <a:ext uri="{FF2B5EF4-FFF2-40B4-BE49-F238E27FC236}">
                <a16:creationId xmlns:a16="http://schemas.microsoft.com/office/drawing/2014/main" id="{B64F386A-10A1-A1FC-C8B6-67C5E2B9A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8440" y="208788"/>
            <a:ext cx="1514856" cy="191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1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70FA737-AD1C-47EE-9777-37A7095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217" y="715961"/>
            <a:ext cx="8446009" cy="1189037"/>
          </a:xfrm>
        </p:spPr>
        <p:txBody>
          <a:bodyPr>
            <a:normAutofit/>
          </a:bodyPr>
          <a:lstStyle/>
          <a:p>
            <a:r>
              <a:rPr lang="en-US" dirty="0"/>
              <a:t>Our challenges and opportunities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8BBDC7-B590-43B7-BBD0-3A247210E1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9629" y="1568731"/>
            <a:ext cx="9117068" cy="2615184"/>
          </a:xfrm>
        </p:spPr>
        <p:txBody>
          <a:bodyPr>
            <a:normAutofit fontScale="3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Low involvement from parent body makes events very challenging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Small committee means high workload / pressure at times for some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Impact on school ‘business’ of staff being involved in events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Cost of living crisis impacting on many families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Local businesses have ‘raffle fatigue’ and less likely to donate</a:t>
            </a:r>
          </a:p>
          <a:p>
            <a:endParaRPr lang="en-US" altLang="en-US" sz="7200" dirty="0"/>
          </a:p>
          <a:p>
            <a:endParaRPr lang="en-US" altLang="en-US" sz="7200" dirty="0"/>
          </a:p>
          <a:p>
            <a:endParaRPr lang="en-US" dirty="0"/>
          </a:p>
        </p:txBody>
      </p:sp>
      <p:pic>
        <p:nvPicPr>
          <p:cNvPr id="1026" name="Picture 2" descr="May be an image of 4 people, child and text">
            <a:extLst>
              <a:ext uri="{FF2B5EF4-FFF2-40B4-BE49-F238E27FC236}">
                <a16:creationId xmlns:a16="http://schemas.microsoft.com/office/drawing/2014/main" id="{7CE570B3-E732-83A8-1D5A-2454226EC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303" y="4183915"/>
            <a:ext cx="3394329" cy="229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1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70FA737-AD1C-47EE-9777-37A7095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83" y="679385"/>
            <a:ext cx="8446009" cy="1189037"/>
          </a:xfrm>
        </p:spPr>
        <p:txBody>
          <a:bodyPr>
            <a:normAutofit/>
          </a:bodyPr>
          <a:lstStyle/>
          <a:p>
            <a:r>
              <a:rPr lang="en-US" dirty="0"/>
              <a:t>Our challenges and opportunities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8BBDC7-B590-43B7-BBD0-3A247210E1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5656" y="1447800"/>
            <a:ext cx="8665464" cy="4312920"/>
          </a:xfrm>
        </p:spPr>
        <p:txBody>
          <a:bodyPr>
            <a:normAutofit fontScale="47500" lnSpcReduction="20000"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Expand committee / volunteers to have better representation from other year groups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Utilise online fundraising opportunities more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Explore new and different fundraising that requires less volunteers and time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Systems, materials, experience now exist which will reduce some time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Identify a new project and consider bids / grants </a:t>
            </a:r>
          </a:p>
          <a:p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2FF6707-68F5-82C5-046A-C53B945EA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992" y="4762751"/>
            <a:ext cx="3541776" cy="19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48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00+ Thank You Pictures | Download Free Images on Unsplash">
            <a:extLst>
              <a:ext uri="{FF2B5EF4-FFF2-40B4-BE49-F238E27FC236}">
                <a16:creationId xmlns:a16="http://schemas.microsoft.com/office/drawing/2014/main" id="{96F8FEA4-6557-40D4-B948-78445F3CF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991" y="846281"/>
            <a:ext cx="7748155" cy="51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22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Islander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E56925"/>
      </a:accent1>
      <a:accent2>
        <a:srgbClr val="F19936"/>
      </a:accent2>
      <a:accent3>
        <a:srgbClr val="5DA3CC"/>
      </a:accent3>
      <a:accent4>
        <a:srgbClr val="B3DAD6"/>
      </a:accent4>
      <a:accent5>
        <a:srgbClr val="76B144"/>
      </a:accent5>
      <a:accent6>
        <a:srgbClr val="438F63"/>
      </a:accent6>
      <a:hlink>
        <a:srgbClr val="E2DD60"/>
      </a:hlink>
      <a:folHlink>
        <a:srgbClr val="E78576"/>
      </a:folHlink>
    </a:clrScheme>
    <a:fontScheme name="Custom 18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ian Pacific heritage_TM10131490_Win32_LH_v4" id="{B2A0ACF3-34FF-4C5A-A737-2558AC4C9FEA}" vid="{FBDB92CC-0A39-410B-A16B-8C101333048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D141EBB-3386-4164-A294-111C6309E3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9CE79C-5104-4273-B83B-D03AD839A8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18D074-6F3D-488C-8220-03C2DEFDE85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Asian Pacific American Heritage Month presentation</Template>
  <TotalTime>57</TotalTime>
  <Words>200</Words>
  <Application>Microsoft Office PowerPoint</Application>
  <PresentationFormat>Widescreen</PresentationFormat>
  <Paragraphs>23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Segoe UI</vt:lpstr>
      <vt:lpstr>Wingdings</vt:lpstr>
      <vt:lpstr>1_Office Theme</vt:lpstr>
      <vt:lpstr>Parents &amp; Friends Association  Chair’s Report 2023-24</vt:lpstr>
      <vt:lpstr>Our successes</vt:lpstr>
      <vt:lpstr>Our challenges and opportunities </vt:lpstr>
      <vt:lpstr>Our challenges and opportunities 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Jenny Ashworth</dc:creator>
  <cp:keywords/>
  <dc:description/>
  <cp:lastModifiedBy>Jenny Ashworth</cp:lastModifiedBy>
  <cp:revision>1</cp:revision>
  <dcterms:created xsi:type="dcterms:W3CDTF">2024-10-09T03:46:03Z</dcterms:created>
  <dcterms:modified xsi:type="dcterms:W3CDTF">2024-10-09T10:02:21Z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