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5" r:id="rId4"/>
  </p:sldMasterIdLst>
  <p:notesMasterIdLst>
    <p:notesMasterId r:id="rId10"/>
  </p:notesMasterIdLst>
  <p:handoutMasterIdLst>
    <p:handoutMasterId r:id="rId11"/>
  </p:handoutMasterIdLst>
  <p:sldIdLst>
    <p:sldId id="1866" r:id="rId5"/>
    <p:sldId id="1870" r:id="rId6"/>
    <p:sldId id="1873" r:id="rId7"/>
    <p:sldId id="1877" r:id="rId8"/>
    <p:sldId id="1876" r:id="rId9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Lines theme" id="{EE9670AD-028C-4190-AAA8-2AF0F3B1E372}">
          <p14:sldIdLst>
            <p14:sldId id="1866"/>
            <p14:sldId id="1870"/>
            <p14:sldId id="1873"/>
            <p14:sldId id="1877"/>
            <p14:sldId id="187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480" userDrawn="1">
          <p15:clr>
            <a:srgbClr val="A4A3A4"/>
          </p15:clr>
        </p15:guide>
        <p15:guide id="3" pos="7200" userDrawn="1">
          <p15:clr>
            <a:srgbClr val="A4A3A4"/>
          </p15:clr>
        </p15:guide>
        <p15:guide id="4" pos="43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6DC"/>
    <a:srgbClr val="ECE0D4"/>
    <a:srgbClr val="D1B497"/>
    <a:srgbClr val="E3D1BF"/>
    <a:srgbClr val="AA673C"/>
    <a:srgbClr val="6A6967"/>
    <a:srgbClr val="C19C84"/>
    <a:srgbClr val="F8EBE0"/>
    <a:srgbClr val="FF2625"/>
    <a:srgbClr val="0077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6970E5C-E203-472C-B6F5-543C2E84A5B9}" v="1" dt="2025-10-28T18:30:32.7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5" autoAdjust="0"/>
    <p:restoredTop sz="94641" autoAdjust="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>
        <p:guide orient="horz" pos="2160"/>
        <p:guide pos="480"/>
        <p:guide pos="7200"/>
        <p:guide pos="43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-184"/>
    </p:cViewPr>
  </p:sorterViewPr>
  <p:notesViewPr>
    <p:cSldViewPr snapToGrid="0">
      <p:cViewPr varScale="1">
        <p:scale>
          <a:sx n="48" d="100"/>
          <a:sy n="48" d="100"/>
        </p:scale>
        <p:origin x="1828" y="3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y Ashworth" userId="2e3ac5562c8bdfa4" providerId="LiveId" clId="{3936FF7A-2524-4FB2-A818-1847C35423C7}"/>
    <pc:docChg chg="custSel modSld">
      <pc:chgData name="Jenny Ashworth" userId="2e3ac5562c8bdfa4" providerId="LiveId" clId="{3936FF7A-2524-4FB2-A818-1847C35423C7}" dt="2025-10-28T18:30:25.123" v="1119" actId="6549"/>
      <pc:docMkLst>
        <pc:docMk/>
      </pc:docMkLst>
      <pc:sldChg chg="modSp mod">
        <pc:chgData name="Jenny Ashworth" userId="2e3ac5562c8bdfa4" providerId="LiveId" clId="{3936FF7A-2524-4FB2-A818-1847C35423C7}" dt="2025-10-28T18:20:08.072" v="6" actId="20577"/>
        <pc:sldMkLst>
          <pc:docMk/>
          <pc:sldMk cId="4152393503" sldId="1866"/>
        </pc:sldMkLst>
        <pc:spChg chg="mod">
          <ac:chgData name="Jenny Ashworth" userId="2e3ac5562c8bdfa4" providerId="LiveId" clId="{3936FF7A-2524-4FB2-A818-1847C35423C7}" dt="2025-10-28T18:20:08.072" v="6" actId="20577"/>
          <ac:spMkLst>
            <pc:docMk/>
            <pc:sldMk cId="4152393503" sldId="1866"/>
            <ac:spMk id="6" creationId="{F168E5CF-FC82-40DA-8E6D-0BFF887BD80E}"/>
          </ac:spMkLst>
        </pc:spChg>
      </pc:sldChg>
      <pc:sldChg chg="modSp mod">
        <pc:chgData name="Jenny Ashworth" userId="2e3ac5562c8bdfa4" providerId="LiveId" clId="{3936FF7A-2524-4FB2-A818-1847C35423C7}" dt="2025-10-28T18:28:43.402" v="999" actId="6549"/>
        <pc:sldMkLst>
          <pc:docMk/>
          <pc:sldMk cId="2701910104" sldId="1870"/>
        </pc:sldMkLst>
        <pc:spChg chg="mod">
          <ac:chgData name="Jenny Ashworth" userId="2e3ac5562c8bdfa4" providerId="LiveId" clId="{3936FF7A-2524-4FB2-A818-1847C35423C7}" dt="2025-10-28T18:28:43.402" v="999" actId="6549"/>
          <ac:spMkLst>
            <pc:docMk/>
            <pc:sldMk cId="2701910104" sldId="1870"/>
            <ac:spMk id="3" creationId="{EF99585A-5E1F-40FA-8E64-BB4F04611657}"/>
          </ac:spMkLst>
        </pc:spChg>
      </pc:sldChg>
      <pc:sldChg chg="modSp mod">
        <pc:chgData name="Jenny Ashworth" userId="2e3ac5562c8bdfa4" providerId="LiveId" clId="{3936FF7A-2524-4FB2-A818-1847C35423C7}" dt="2025-10-28T18:30:25.123" v="1119" actId="6549"/>
        <pc:sldMkLst>
          <pc:docMk/>
          <pc:sldMk cId="261615471" sldId="1873"/>
        </pc:sldMkLst>
        <pc:spChg chg="mod">
          <ac:chgData name="Jenny Ashworth" userId="2e3ac5562c8bdfa4" providerId="LiveId" clId="{3936FF7A-2524-4FB2-A818-1847C35423C7}" dt="2025-10-28T18:30:25.123" v="1119" actId="6549"/>
          <ac:spMkLst>
            <pc:docMk/>
            <pc:sldMk cId="261615471" sldId="1873"/>
            <ac:spMk id="2" creationId="{9B8BBDC7-B590-43B7-BBD0-3A247210E1AC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0CC79A4-0B25-469F-9B41-E1B92476C6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F87740-790C-4B8E-8BDF-37374E5C19A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8EE06D-E2C5-4DF1-B3C1-8E9169AAB10D}" type="datetimeFigureOut">
              <a:rPr lang="en-US" smtClean="0"/>
              <a:t>10/28/2025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C8AAF8-731F-4C2E-B690-3086B25AFC6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1C11FA-B74B-44E5-9E55-A45B9911BEF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EE2F40-54C0-4227-BA47-31BF544EF9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7446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9F622F8-1824-4338-8C3C-5529D3BDEF4A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18DDD53-BB38-4118-BC75-9CE27D49C55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6C03B6F7-B1AE-4118-ABA2-FFEC9B8F0E9C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646F5356-BDE8-43C1-9587-85323D02B191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89912C35-11A9-4DA7-8476-F1823F658CAA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7180ED79-CEC3-4FB9-B511-8597B20A0C1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DEB7EE2-04A2-4FB2-9625-C9C73AC4D32F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>
            <a:extLst>
              <a:ext uri="{FF2B5EF4-FFF2-40B4-BE49-F238E27FC236}">
                <a16:creationId xmlns:a16="http://schemas.microsoft.com/office/drawing/2014/main" id="{FA4671F7-4D2C-4B1E-AED7-24676BE8B49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47842D7-C728-4EBD-982B-B8BE79E4DBBE}" type="slidenum">
              <a:rPr lang="en-US" altLang="en-US"/>
              <a:pPr eaLnBrk="1" hangingPunct="1"/>
              <a:t>1</a:t>
            </a:fld>
            <a:endParaRPr lang="en-US" altLang="en-US" dirty="0"/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D8E83BD0-7AE4-4323-9047-FC368929C52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FDECF5EC-C5EC-4723-8F4F-A75A20018F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08148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57007FCA-3EC9-46F6-BE85-2DE9F97B485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83" name="Title 381">
            <a:extLst>
              <a:ext uri="{FF2B5EF4-FFF2-40B4-BE49-F238E27FC236}">
                <a16:creationId xmlns:a16="http://schemas.microsoft.com/office/drawing/2014/main" id="{219026B8-F099-4229-B446-9FE2B966B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1656" y="2304288"/>
            <a:ext cx="7022592" cy="2258568"/>
          </a:xfr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lang="en-US" sz="4800" b="1">
                <a:solidFill>
                  <a:schemeClr val="accent4">
                    <a:lumMod val="75000"/>
                  </a:schemeClr>
                </a:solidFill>
                <a:ea typeface="+mn-ea"/>
                <a:cs typeface="+mn-cs"/>
              </a:defRPr>
            </a:lvl1pPr>
          </a:lstStyle>
          <a:p>
            <a:pPr marL="0" lvl="0" indent="0" algn="ctr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0997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0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Photo Conten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498B63D-F60C-4A9D-8D3E-0C7CD748FED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5334000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accent4">
                    <a:lumMod val="50000"/>
                  </a:schemeClr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accent4">
                    <a:lumMod val="50000"/>
                  </a:schemeClr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9B1932CF-F265-4AEE-8704-F42C01AFB47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858000" y="715963"/>
            <a:ext cx="4572000" cy="5113336"/>
          </a:xfrm>
        </p:spPr>
        <p:txBody>
          <a:bodyPr/>
          <a:lstStyle>
            <a:lvl1pPr algn="ctr">
              <a:buNone/>
              <a:defRPr sz="1600"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9498076-A8F2-48B0-807A-C402BDA60D3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5074048"/>
            <a:ext cx="6407956" cy="1783952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5CF9E2C1-844F-4C0E-A423-111C77AEE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15961"/>
            <a:ext cx="5334000" cy="118903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b="1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0089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hoto Conten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498B63D-F60C-4A9D-8D3E-0C7CD748FED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5334000" cy="3276600"/>
          </a:xfrm>
        </p:spPr>
        <p:txBody>
          <a:bodyPr/>
          <a:lstStyle>
            <a:lvl1pPr marL="0" indent="0">
              <a:buNone/>
              <a:defRPr sz="1800" b="1"/>
            </a:lvl1pPr>
            <a:lvl2pPr marL="283464" indent="-283464">
              <a:spcBef>
                <a:spcPts val="1000"/>
              </a:spcBef>
              <a:defRPr sz="18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8" name="Picture Placeholder 13">
            <a:extLst>
              <a:ext uri="{FF2B5EF4-FFF2-40B4-BE49-F238E27FC236}">
                <a16:creationId xmlns:a16="http://schemas.microsoft.com/office/drawing/2014/main" id="{89E410BA-B0FE-4F0E-8BE5-D33CC016635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858000" y="3444081"/>
            <a:ext cx="4572000" cy="2362200"/>
          </a:xfrm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Picture Placeholder 13">
            <a:extLst>
              <a:ext uri="{FF2B5EF4-FFF2-40B4-BE49-F238E27FC236}">
                <a16:creationId xmlns:a16="http://schemas.microsoft.com/office/drawing/2014/main" id="{827A95C0-AE8D-46E1-9EF9-64504CBEF99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858000" y="715963"/>
            <a:ext cx="4572000" cy="2362200"/>
          </a:xfrm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2" name="Graphic 1" hidden="1">
            <a:extLst>
              <a:ext uri="{FF2B5EF4-FFF2-40B4-BE49-F238E27FC236}">
                <a16:creationId xmlns:a16="http://schemas.microsoft.com/office/drawing/2014/main" id="{295740BA-9B4E-4B38-827D-32544CDF758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5892800"/>
            <a:ext cx="12192000" cy="96520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29C593AE-D9D2-42FE-A240-F97D187261D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5327681"/>
            <a:ext cx="5496910" cy="1530320"/>
          </a:xfrm>
          <a:prstGeom prst="rect">
            <a:avLst/>
          </a:prstGeom>
        </p:spPr>
      </p:pic>
      <p:sp>
        <p:nvSpPr>
          <p:cNvPr id="11" name="Title 2">
            <a:extLst>
              <a:ext uri="{FF2B5EF4-FFF2-40B4-BE49-F238E27FC236}">
                <a16:creationId xmlns:a16="http://schemas.microsoft.com/office/drawing/2014/main" id="{9AA0A799-2244-4DB2-ACAB-F6DA87A73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15961"/>
            <a:ext cx="5334000" cy="118903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b="1">
                <a:solidFill>
                  <a:schemeClr val="tx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8349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72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Pattern Content Dark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E8DBED36-2461-46D0-AF71-79E0064B37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6477000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A997D967-7D0C-43B1-AF0D-22448F0504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55106" y="0"/>
            <a:ext cx="3136894" cy="6858000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9B292CAA-5A7B-44A6-B47D-2FE9F593A9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9" y="715961"/>
            <a:ext cx="6476999" cy="118903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b="1">
                <a:solidFill>
                  <a:schemeClr val="bg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22252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Pattern Content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E8DBED36-2461-46D0-AF71-79E0064B37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2000" y="1905000"/>
            <a:ext cx="6477000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accent1">
                    <a:lumMod val="50000"/>
                  </a:schemeClr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accent1">
                    <a:lumMod val="50000"/>
                  </a:schemeClr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A997D967-7D0C-43B1-AF0D-22448F0504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55106" y="0"/>
            <a:ext cx="3136894" cy="6858000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9B292CAA-5A7B-44A6-B47D-2FE9F593A9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9" y="715961"/>
            <a:ext cx="6476999" cy="118903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b="1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11921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Pattern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E8DBED36-2461-46D0-AF71-79E0064B37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457700" y="1905000"/>
            <a:ext cx="7219043" cy="3276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accent1">
                    <a:lumMod val="50000"/>
                  </a:schemeClr>
                </a:solidFill>
              </a:defRPr>
            </a:lvl1pPr>
            <a:lvl2pPr marL="283464" indent="-283464">
              <a:spcBef>
                <a:spcPts val="1000"/>
              </a:spcBef>
              <a:defRPr sz="1800">
                <a:solidFill>
                  <a:schemeClr val="accent1">
                    <a:lumMod val="50000"/>
                  </a:schemeClr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805C4425-09AC-4097-B868-D49C9D64C8F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403"/>
            <a:ext cx="3720664" cy="6857194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C6104E15-F449-422E-973A-1899DDF43D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57699" y="715961"/>
            <a:ext cx="7219043" cy="118903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b="1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96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08" userDrawn="1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fetti Content Orang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7470216E-CA87-491C-BBBE-DDFD70D768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94" t="34041" r="11052" b="45480"/>
          <a:stretch/>
        </p:blipFill>
        <p:spPr>
          <a:xfrm>
            <a:off x="-3048" y="35012"/>
            <a:ext cx="12198096" cy="6787977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3D9303A2-B30A-054C-B809-053B909E12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5301" y="1995467"/>
            <a:ext cx="9141397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ctr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 with border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10F58DD1-3970-D84D-8040-EF33B0971D5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96307" y="3260705"/>
            <a:ext cx="7799387" cy="1534757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Insert content here</a:t>
            </a:r>
          </a:p>
        </p:txBody>
      </p:sp>
    </p:spTree>
    <p:extLst>
      <p:ext uri="{BB962C8B-B14F-4D97-AF65-F5344CB8AC3E}">
        <p14:creationId xmlns:p14="http://schemas.microsoft.com/office/powerpoint/2010/main" val="19018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243" userDrawn="1">
          <p15:clr>
            <a:srgbClr val="5ACBF0"/>
          </p15:clr>
        </p15:guide>
        <p15:guide id="4" orient="horz" pos="2488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fetti Content Green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7470216E-CA87-491C-BBBE-DDFD70D768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94" t="34041" r="11052" b="45480"/>
          <a:stretch/>
        </p:blipFill>
        <p:spPr>
          <a:xfrm>
            <a:off x="-3048" y="35012"/>
            <a:ext cx="12198096" cy="6787977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3D9303A2-B30A-054C-B809-053B909E12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5301" y="1995467"/>
            <a:ext cx="9141397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ctr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 with border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10F58DD1-3970-D84D-8040-EF33B0971D5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96307" y="3260705"/>
            <a:ext cx="7799387" cy="1534757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Insert content here</a:t>
            </a:r>
          </a:p>
        </p:txBody>
      </p:sp>
    </p:spTree>
    <p:extLst>
      <p:ext uri="{BB962C8B-B14F-4D97-AF65-F5344CB8AC3E}">
        <p14:creationId xmlns:p14="http://schemas.microsoft.com/office/powerpoint/2010/main" val="164887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243" userDrawn="1">
          <p15:clr>
            <a:srgbClr val="5ACBF0"/>
          </p15:clr>
        </p15:guide>
        <p15:guide id="4" orient="horz" pos="2488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tom Pattern Black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1EEF53A4-35A6-4E43-B220-67DA381C591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96307" y="3260705"/>
            <a:ext cx="7799387" cy="1534757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Insert content here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7724906-4405-47F4-B533-7291B003B0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5301" y="1995467"/>
            <a:ext cx="9141397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ctr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accent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F781D833-01F3-4F75-8F62-D60039CA37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5791200"/>
            <a:ext cx="1219200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945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tom Pattern Whit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BC00585D-E155-409A-899A-29BDF4E57F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2000" y="716577"/>
            <a:ext cx="10668000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944D9B-AA15-4DB5-AE58-0FA514F6FE8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2000" y="1790699"/>
            <a:ext cx="10668000" cy="685800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Insert content here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29AB818C-9403-4CA7-8FC5-347DDE455E7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0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5791200"/>
            <a:ext cx="1219200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356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rt Ar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E65ED86-A26C-479A-8393-0BFDCBCD43F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2000" y="1783952"/>
            <a:ext cx="10668000" cy="1111648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Insert content here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858EEFF-117E-4B86-B6B2-CD8F71AA8C4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2000" y="716577"/>
            <a:ext cx="10668000" cy="615553"/>
          </a:xfrm>
          <a:noFill/>
        </p:spPr>
        <p:txBody>
          <a:bodyPr wrap="square"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000" b="1" i="0" kern="1200" cap="none" spc="-50" baseline="0" dirty="0">
                <a:ln w="3175">
                  <a:noFill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3" name="Graphic 2" hidden="1">
            <a:extLst>
              <a:ext uri="{FF2B5EF4-FFF2-40B4-BE49-F238E27FC236}">
                <a16:creationId xmlns:a16="http://schemas.microsoft.com/office/drawing/2014/main" id="{D0B12BD8-7E23-4DB3-9F3C-68F6FF145E6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72650" y="0"/>
            <a:ext cx="2419350" cy="2619375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85143907-CDEB-455C-878E-7AE28AF7D2B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5418919" y="0"/>
            <a:ext cx="6407956" cy="1783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7279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1B9BC-7BE7-4893-90FD-CC95830FD8F2}" type="datetimeFigureOut">
              <a:rPr lang="en-US" smtClean="0"/>
              <a:t>10/28/2025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5270E-046A-4C23-BC98-E307A7DD6B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2832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64696-E1F3-49EF-AEC8-730A16D9A23F}" type="datetimeFigureOut">
              <a:rPr lang="en-US" altLang="en-US" smtClean="0"/>
              <a:pPr/>
              <a:t>10/28/2025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2A1B0-4691-41D9-84E0-69D594EAA3FE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918990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7" r:id="rId5"/>
    <p:sldLayoutId id="2147483710" r:id="rId6"/>
    <p:sldLayoutId id="2147483716" r:id="rId7"/>
    <p:sldLayoutId id="2147483718" r:id="rId8"/>
    <p:sldLayoutId id="2147483712" r:id="rId9"/>
    <p:sldLayoutId id="2147483713" r:id="rId10"/>
    <p:sldLayoutId id="2147483714" r:id="rId11"/>
    <p:sldLayoutId id="214748371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168E5CF-FC82-40DA-8E6D-0BFF887BD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4704" y="3767328"/>
            <a:ext cx="7022592" cy="2258568"/>
          </a:xfrm>
        </p:spPr>
        <p:txBody>
          <a:bodyPr anchor="ctr">
            <a:normAutofit/>
          </a:bodyPr>
          <a:lstStyle/>
          <a:p>
            <a:r>
              <a:rPr lang="en-US" sz="4000" dirty="0"/>
              <a:t>Parents &amp; Friends Association </a:t>
            </a:r>
            <a:br>
              <a:rPr lang="en-US" sz="4000" dirty="0"/>
            </a:br>
            <a:r>
              <a:rPr lang="en-US" sz="4000" dirty="0"/>
              <a:t>Chair’s Report 2024-25</a:t>
            </a:r>
          </a:p>
        </p:txBody>
      </p:sp>
      <p:pic>
        <p:nvPicPr>
          <p:cNvPr id="3" name="Picture 2" descr="A logo for a nursery&#10;&#10;Description automatically generated">
            <a:extLst>
              <a:ext uri="{FF2B5EF4-FFF2-40B4-BE49-F238E27FC236}">
                <a16:creationId xmlns:a16="http://schemas.microsoft.com/office/drawing/2014/main" id="{B521880C-0485-76C9-BEE4-DC5927B844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2624" y="144780"/>
            <a:ext cx="2529840" cy="3197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393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F037412-7BC5-4AAA-8ED5-FC377A84CB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4428" y="1150941"/>
            <a:ext cx="7219043" cy="1189037"/>
          </a:xfrm>
        </p:spPr>
        <p:txBody>
          <a:bodyPr>
            <a:normAutofit/>
          </a:bodyPr>
          <a:lstStyle/>
          <a:p>
            <a:r>
              <a:rPr lang="en-US" sz="6000" dirty="0"/>
              <a:t>Our successes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99585A-5E1F-40FA-8E64-BB4F046116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424428" y="2430459"/>
            <a:ext cx="8468868" cy="3276600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/>
              <a:t>Successful fundraising throughout the year, including many ‘ongoing’ initiatives such as Easyfundraising, The School Lottery, clothes bank, Tesco token fundraiser etc.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/>
              <a:t>Fundraising meant the PFA bank account was able to recover from low levels following the large expenditure of the Reading Lodge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/>
              <a:t>Events which created lovely memories for our children such as the Christmas Movie Night (new this year), Wonder Bar sales, World Book Day stall and </a:t>
            </a:r>
            <a:r>
              <a:rPr lang="en-US" b="0" dirty="0" err="1"/>
              <a:t>Colour</a:t>
            </a:r>
            <a:r>
              <a:rPr lang="en-US" b="0" dirty="0"/>
              <a:t> Run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/>
              <a:t>A small growth in PFA Helpers, with wonderful support from those who gave some time to help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/>
              <a:t>Continued business match giving, with thanks to our Treasurer Sarah Ballantine for </a:t>
            </a:r>
            <a:r>
              <a:rPr lang="en-US" b="0" dirty="0" err="1"/>
              <a:t>organising</a:t>
            </a:r>
            <a:r>
              <a:rPr lang="en-US" b="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/>
              <a:t>Great continued support from PFA link staff member (Mrs Hall!)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/>
              <a:t>Small committee – big impact on our children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0" dirty="0"/>
          </a:p>
        </p:txBody>
      </p:sp>
      <p:pic>
        <p:nvPicPr>
          <p:cNvPr id="2" name="Picture 1" descr="A logo for a nursery&#10;&#10;Description automatically generated">
            <a:extLst>
              <a:ext uri="{FF2B5EF4-FFF2-40B4-BE49-F238E27FC236}">
                <a16:creationId xmlns:a16="http://schemas.microsoft.com/office/drawing/2014/main" id="{B64F386A-10A1-A1FC-C8B6-67C5E2B9A0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78440" y="208788"/>
            <a:ext cx="1514856" cy="1914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91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E70FA737-AD1C-47EE-9777-37A7095BC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217" y="715961"/>
            <a:ext cx="8446009" cy="1189037"/>
          </a:xfrm>
        </p:spPr>
        <p:txBody>
          <a:bodyPr>
            <a:normAutofit/>
          </a:bodyPr>
          <a:lstStyle/>
          <a:p>
            <a:r>
              <a:rPr lang="en-US" dirty="0"/>
              <a:t>Our challenges and opportunities 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B8BBDC7-B590-43B7-BBD0-3A247210E1A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69629" y="1568731"/>
            <a:ext cx="9117068" cy="2615184"/>
          </a:xfrm>
        </p:spPr>
        <p:txBody>
          <a:bodyPr>
            <a:normAutofit fontScale="325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7200" b="0" dirty="0"/>
              <a:t>Low involvement from parent body makes events very challenging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7200" b="0" dirty="0"/>
              <a:t>Small committee means high workload / pressure when working towards an event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7200" b="0" dirty="0"/>
              <a:t>Cost of living crisis impacting on many families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7200" b="0" dirty="0"/>
              <a:t>Local businesses have ‘raffle fatigue’ and less likely to donate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7200" b="0" dirty="0"/>
              <a:t>Negative feedback from the school community very </a:t>
            </a:r>
            <a:r>
              <a:rPr lang="en-US" altLang="en-US" sz="7200" b="0"/>
              <a:t>demoralising</a:t>
            </a:r>
            <a:r>
              <a:rPr lang="en-US" altLang="en-US" sz="7200" b="0" dirty="0"/>
              <a:t> </a:t>
            </a:r>
          </a:p>
          <a:p>
            <a:endParaRPr lang="en-US" altLang="en-US" sz="7200" dirty="0"/>
          </a:p>
          <a:p>
            <a:endParaRPr lang="en-US" altLang="en-US" sz="7200" dirty="0"/>
          </a:p>
          <a:p>
            <a:endParaRPr lang="en-US" dirty="0"/>
          </a:p>
        </p:txBody>
      </p:sp>
      <p:pic>
        <p:nvPicPr>
          <p:cNvPr id="1026" name="Picture 2" descr="May be an image of 4 people, child and text">
            <a:extLst>
              <a:ext uri="{FF2B5EF4-FFF2-40B4-BE49-F238E27FC236}">
                <a16:creationId xmlns:a16="http://schemas.microsoft.com/office/drawing/2014/main" id="{7CE570B3-E732-83A8-1D5A-2454226ECB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5303" y="4183915"/>
            <a:ext cx="3394329" cy="2293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61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E70FA737-AD1C-47EE-9777-37A7095BC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383" y="679385"/>
            <a:ext cx="8446009" cy="1189037"/>
          </a:xfrm>
        </p:spPr>
        <p:txBody>
          <a:bodyPr>
            <a:normAutofit/>
          </a:bodyPr>
          <a:lstStyle/>
          <a:p>
            <a:r>
              <a:rPr lang="en-US" dirty="0"/>
              <a:t>Our challenges and opportunities 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B8BBDC7-B590-43B7-BBD0-3A247210E1A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5656" y="1447800"/>
            <a:ext cx="8665464" cy="4312920"/>
          </a:xfrm>
        </p:spPr>
        <p:txBody>
          <a:bodyPr>
            <a:normAutofit fontScale="47500" lnSpcReduction="20000"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en-US" sz="6000" b="0" dirty="0"/>
              <a:t>Expand committee / volunteers to have better representation from other year groups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en-US" sz="6000" b="0" dirty="0"/>
              <a:t>Utilise online fundraising opportunities more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en-US" sz="6000" b="0" dirty="0"/>
              <a:t>Explore new and different fundraising that requires less volunteers and time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en-US" sz="6000" b="0" dirty="0"/>
              <a:t>Systems, materials, experience now exist which will reduce some time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en-US" sz="6000" b="0" dirty="0"/>
              <a:t>Identify a new project and consider bids / grants </a:t>
            </a:r>
          </a:p>
          <a:p>
            <a:endParaRPr lang="en-US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62FF6707-68F5-82C5-046A-C53B945EAF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5992" y="4762751"/>
            <a:ext cx="3541776" cy="199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948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100+ Thank You Pictures | Download Free Images on Unsplash">
            <a:extLst>
              <a:ext uri="{FF2B5EF4-FFF2-40B4-BE49-F238E27FC236}">
                <a16:creationId xmlns:a16="http://schemas.microsoft.com/office/drawing/2014/main" id="{96F8FEA4-6557-40D4-B948-78445F3CFB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991" y="846281"/>
            <a:ext cx="7748155" cy="5165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6220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Islander">
      <a:dk1>
        <a:srgbClr val="000000"/>
      </a:dk1>
      <a:lt1>
        <a:srgbClr val="FFFFFF"/>
      </a:lt1>
      <a:dk2>
        <a:srgbClr val="000000"/>
      </a:dk2>
      <a:lt2>
        <a:srgbClr val="E6E6E6"/>
      </a:lt2>
      <a:accent1>
        <a:srgbClr val="E56925"/>
      </a:accent1>
      <a:accent2>
        <a:srgbClr val="F19936"/>
      </a:accent2>
      <a:accent3>
        <a:srgbClr val="5DA3CC"/>
      </a:accent3>
      <a:accent4>
        <a:srgbClr val="B3DAD6"/>
      </a:accent4>
      <a:accent5>
        <a:srgbClr val="76B144"/>
      </a:accent5>
      <a:accent6>
        <a:srgbClr val="438F63"/>
      </a:accent6>
      <a:hlink>
        <a:srgbClr val="E2DD60"/>
      </a:hlink>
      <a:folHlink>
        <a:srgbClr val="E78576"/>
      </a:folHlink>
    </a:clrScheme>
    <a:fontScheme name="Custom 18">
      <a:majorFont>
        <a:latin typeface="Segoe UI"/>
        <a:ea typeface=""/>
        <a:cs typeface=""/>
      </a:majorFont>
      <a:minorFont>
        <a:latin typeface="Segoe UI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sian Pacific heritage_TM10131490_Win32_LH_v4" id="{B2A0ACF3-34FF-4C5A-A737-2558AC4C9FEA}" vid="{FBDB92CC-0A39-410B-A16B-8C101333048E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E18D074-6F3D-488C-8220-03C2DEFDE854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0F9CE79C-5104-4273-B83B-D03AD839A8F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D141EBB-3386-4164-A294-111C6309E33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Asian Pacific American Heritage Month presentation</Template>
  <TotalTime>67</TotalTime>
  <Words>248</Words>
  <Application>Microsoft Office PowerPoint</Application>
  <PresentationFormat>Widescreen</PresentationFormat>
  <Paragraphs>23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Segoe UI</vt:lpstr>
      <vt:lpstr>Wingdings</vt:lpstr>
      <vt:lpstr>1_Office Theme</vt:lpstr>
      <vt:lpstr>Parents &amp; Friends Association  Chair’s Report 2024-25</vt:lpstr>
      <vt:lpstr>Our successes</vt:lpstr>
      <vt:lpstr>Our challenges and opportunities </vt:lpstr>
      <vt:lpstr>Our challenges and opportunities </vt:lpstr>
      <vt:lpstr>PowerPoint Presentation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Jenny Ashworth</dc:creator>
  <cp:keywords/>
  <dc:description/>
  <cp:lastModifiedBy>Jenny Ashworth</cp:lastModifiedBy>
  <cp:revision>2</cp:revision>
  <dcterms:created xsi:type="dcterms:W3CDTF">2024-10-09T03:46:03Z</dcterms:created>
  <dcterms:modified xsi:type="dcterms:W3CDTF">2025-10-28T18:30:33Z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